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2"/>
  </p:notesMasterIdLst>
  <p:handoutMasterIdLst>
    <p:handoutMasterId r:id="rId73"/>
  </p:handoutMasterIdLst>
  <p:sldIdLst>
    <p:sldId id="451" r:id="rId3"/>
    <p:sldId id="407" r:id="rId4"/>
    <p:sldId id="408" r:id="rId5"/>
    <p:sldId id="409" r:id="rId6"/>
    <p:sldId id="410" r:id="rId7"/>
    <p:sldId id="411" r:id="rId8"/>
    <p:sldId id="412" r:id="rId9"/>
    <p:sldId id="554" r:id="rId10"/>
    <p:sldId id="550" r:id="rId11"/>
    <p:sldId id="552" r:id="rId12"/>
    <p:sldId id="553" r:id="rId13"/>
    <p:sldId id="545" r:id="rId14"/>
    <p:sldId id="546" r:id="rId15"/>
    <p:sldId id="547" r:id="rId16"/>
    <p:sldId id="548" r:id="rId17"/>
    <p:sldId id="549" r:id="rId18"/>
    <p:sldId id="485" r:id="rId19"/>
    <p:sldId id="486" r:id="rId20"/>
    <p:sldId id="487" r:id="rId21"/>
    <p:sldId id="488" r:id="rId22"/>
    <p:sldId id="489" r:id="rId23"/>
    <p:sldId id="490" r:id="rId24"/>
    <p:sldId id="516" r:id="rId25"/>
    <p:sldId id="517" r:id="rId26"/>
    <p:sldId id="524" r:id="rId27"/>
    <p:sldId id="525" r:id="rId28"/>
    <p:sldId id="491" r:id="rId29"/>
    <p:sldId id="510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14" r:id="rId39"/>
    <p:sldId id="518" r:id="rId40"/>
    <p:sldId id="519" r:id="rId41"/>
    <p:sldId id="520" r:id="rId42"/>
    <p:sldId id="523" r:id="rId43"/>
    <p:sldId id="526" r:id="rId44"/>
    <p:sldId id="527" r:id="rId45"/>
    <p:sldId id="528" r:id="rId46"/>
    <p:sldId id="529" r:id="rId47"/>
    <p:sldId id="530" r:id="rId48"/>
    <p:sldId id="531" r:id="rId49"/>
    <p:sldId id="500" r:id="rId50"/>
    <p:sldId id="501" r:id="rId51"/>
    <p:sldId id="502" r:id="rId52"/>
    <p:sldId id="503" r:id="rId53"/>
    <p:sldId id="515" r:id="rId54"/>
    <p:sldId id="521" r:id="rId55"/>
    <p:sldId id="522" r:id="rId56"/>
    <p:sldId id="504" r:id="rId57"/>
    <p:sldId id="532" r:id="rId58"/>
    <p:sldId id="505" r:id="rId59"/>
    <p:sldId id="506" r:id="rId60"/>
    <p:sldId id="507" r:id="rId61"/>
    <p:sldId id="508" r:id="rId62"/>
    <p:sldId id="509" r:id="rId63"/>
    <p:sldId id="543" r:id="rId64"/>
    <p:sldId id="533" r:id="rId65"/>
    <p:sldId id="536" r:id="rId66"/>
    <p:sldId id="537" r:id="rId67"/>
    <p:sldId id="538" r:id="rId68"/>
    <p:sldId id="539" r:id="rId69"/>
    <p:sldId id="540" r:id="rId70"/>
    <p:sldId id="54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5/4/2018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5/4/2018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tel:01077881234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어플리케이션의 전환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36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동적으로 뷰 추가하기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809" t="24360" r="33692" b="14472"/>
          <a:stretch/>
        </p:blipFill>
        <p:spPr>
          <a:xfrm>
            <a:off x="493770" y="1052736"/>
            <a:ext cx="4077750" cy="4557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085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786" t="19455" r="47143" b="20298"/>
          <a:stretch/>
        </p:blipFill>
        <p:spPr>
          <a:xfrm>
            <a:off x="251520" y="1022164"/>
            <a:ext cx="5467108" cy="5389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887" t="27885" r="53453" b="29660"/>
          <a:stretch/>
        </p:blipFill>
        <p:spPr>
          <a:xfrm>
            <a:off x="5326743" y="2916220"/>
            <a:ext cx="3724435" cy="3542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797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 </a:t>
            </a:r>
            <a:r>
              <a:rPr lang="ko-KR" altLang="en-US" dirty="0"/>
              <a:t>화면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102" y="260649"/>
            <a:ext cx="8610378" cy="514052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1&gt; </a:t>
            </a:r>
            <a:r>
              <a:rPr lang="ko-KR" altLang="en-US" dirty="0" smtClean="0"/>
              <a:t>선택 항목에 따라 입력내용 다르게 나타내기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947" t="38840" r="71104" b="40619"/>
          <a:stretch/>
        </p:blipFill>
        <p:spPr>
          <a:xfrm>
            <a:off x="243365" y="1490480"/>
            <a:ext cx="4343926" cy="320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5384" t="25803" r="44616" b="43607"/>
          <a:stretch/>
        </p:blipFill>
        <p:spPr>
          <a:xfrm>
            <a:off x="5041143" y="1490480"/>
            <a:ext cx="2611532" cy="42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Sub1.xml </a:t>
            </a:r>
            <a:r>
              <a:rPr lang="ko-KR" altLang="en-US" dirty="0"/>
              <a:t>부분 화면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4000" t="27321" r="71583" b="30582"/>
          <a:stretch/>
        </p:blipFill>
        <p:spPr>
          <a:xfrm>
            <a:off x="803700" y="1784255"/>
            <a:ext cx="2636520" cy="4130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5815" t="27968" r="45518" b="15022"/>
          <a:stretch/>
        </p:blipFill>
        <p:spPr>
          <a:xfrm>
            <a:off x="4109132" y="1052736"/>
            <a:ext cx="3413759" cy="5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Sub2.xml </a:t>
            </a:r>
            <a:r>
              <a:rPr lang="ko-KR" altLang="en-US" dirty="0" err="1"/>
              <a:t>부분화면</a:t>
            </a:r>
            <a:r>
              <a:rPr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833" t="22349" r="71333" b="21729"/>
          <a:stretch/>
        </p:blipFill>
        <p:spPr>
          <a:xfrm>
            <a:off x="796269" y="1411225"/>
            <a:ext cx="2470534" cy="4996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6377" t="26083" r="44706" b="15665"/>
          <a:stretch/>
        </p:blipFill>
        <p:spPr>
          <a:xfrm>
            <a:off x="4043464" y="1411225"/>
            <a:ext cx="3398520" cy="56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714" t="17722" r="34464" b="50114"/>
          <a:stretch/>
        </p:blipFill>
        <p:spPr>
          <a:xfrm>
            <a:off x="251520" y="1052736"/>
            <a:ext cx="8878636" cy="3736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8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536" t="16353" r="27857" b="38252"/>
          <a:stretch/>
        </p:blipFill>
        <p:spPr>
          <a:xfrm>
            <a:off x="251520" y="1052736"/>
            <a:ext cx="8677604" cy="4629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954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5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새로운 화면을 띄우는 과정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앤텐트의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클래스 객체를 전달하면 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액티비티가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추가 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액티비티 하나당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하나를 만들어서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상속받으므로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</a:p>
          <a:p>
            <a:pPr marL="355600" lvl="1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액티비티라고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부름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8 오전 2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4" y="4305446"/>
            <a:ext cx="8223793" cy="16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클릭하면 다른 </a:t>
            </a:r>
            <a:r>
              <a:rPr lang="ko-KR" altLang="en-US" sz="1600" b="1" dirty="0" err="1"/>
              <a:t>액티비티가</a:t>
            </a:r>
            <a:r>
              <a:rPr lang="ko-KR" altLang="en-US" sz="1600" b="1" dirty="0"/>
              <a:t> 나오게 하는 버튼을 하나 </a:t>
            </a:r>
            <a:r>
              <a:rPr lang="ko-KR" altLang="en-US" sz="1600" b="1" dirty="0" smtClean="0"/>
              <a:t>만듦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새로운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사용할 </a:t>
            </a:r>
            <a:r>
              <a:rPr lang="en-US" altLang="ko-KR" b="1" dirty="0"/>
              <a:t>second.xml</a:t>
            </a:r>
            <a:r>
              <a:rPr lang="ko-KR" altLang="en-US" b="1" dirty="0"/>
              <a:t>을 만든 후 배경색을 바꾸고 </a:t>
            </a:r>
            <a:r>
              <a:rPr lang="en-US" altLang="ko-KR" b="1" dirty="0"/>
              <a:t>&lt;</a:t>
            </a:r>
            <a:r>
              <a:rPr lang="ko-KR" altLang="en-US" b="1" dirty="0"/>
              <a:t>돌아가기</a:t>
            </a:r>
            <a:r>
              <a:rPr lang="en-US" altLang="ko-KR" b="1" dirty="0"/>
              <a:t>&gt; </a:t>
            </a:r>
          </a:p>
          <a:p>
            <a:pPr marL="539750" lvl="2" indent="0">
              <a:buNone/>
            </a:pPr>
            <a:r>
              <a:rPr lang="en-US" altLang="ko-KR" b="1" dirty="0"/>
              <a:t>	</a:t>
            </a:r>
            <a:r>
              <a:rPr lang="ko-KR" altLang="en-US" b="1" dirty="0"/>
              <a:t>버튼을 하나만 추가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endParaRPr lang="ko-KR" altLang="en-US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8216"/>
          <a:stretch/>
        </p:blipFill>
        <p:spPr>
          <a:xfrm>
            <a:off x="771019" y="2090057"/>
            <a:ext cx="6042632" cy="13305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7526"/>
          <a:stretch/>
        </p:blipFill>
        <p:spPr>
          <a:xfrm>
            <a:off x="5348291" y="1793697"/>
            <a:ext cx="2768579" cy="1999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6" y="4807528"/>
            <a:ext cx="6285237" cy="19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인플레이션 </a:t>
            </a:r>
            <a:r>
              <a:rPr lang="en-US" altLang="ko-KR" dirty="0"/>
              <a:t>: XML </a:t>
            </a:r>
            <a:r>
              <a:rPr lang="ko-KR" altLang="en-US" dirty="0"/>
              <a:t>레이아웃에 정의된 내용이 메모리에 객체화되는 과정</a:t>
            </a:r>
          </a:p>
          <a:p>
            <a:r>
              <a:rPr lang="en-US" altLang="ko-KR" dirty="0" err="1" smtClean="0"/>
              <a:t>setContentView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레이아웃 파일 </a:t>
            </a:r>
            <a:r>
              <a:rPr lang="ko-KR" altLang="en-US" dirty="0" err="1" smtClean="0"/>
              <a:t>매칭</a:t>
            </a:r>
            <a:endParaRPr lang="en-US" altLang="ko-KR" dirty="0" smtClean="0"/>
          </a:p>
          <a:p>
            <a:pPr lvl="1"/>
            <a:r>
              <a:rPr lang="ko-KR" altLang="en-US" dirty="0"/>
              <a:t> 화면에 나타낼 </a:t>
            </a:r>
            <a:r>
              <a:rPr lang="ko-KR" altLang="en-US" dirty="0" err="1"/>
              <a:t>뷰를</a:t>
            </a:r>
            <a:r>
              <a:rPr lang="ko-KR" altLang="en-US" dirty="0"/>
              <a:t> 지정하는 역할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레이아웃의 내용을 메모리 상에 객체화하는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getSystemService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Context.LAYOUT_INFLATER_SERVICE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전체 화면 중에서 일부분만을 차지하는 화면 구성요소들을 </a:t>
            </a:r>
            <a:r>
              <a:rPr lang="en-US" altLang="ko-KR" dirty="0"/>
              <a:t>XML </a:t>
            </a:r>
            <a:r>
              <a:rPr lang="ko-KR" altLang="en-US" dirty="0"/>
              <a:t>레이아웃에서 로딩하여 </a:t>
            </a:r>
            <a:r>
              <a:rPr lang="ko-KR" altLang="en-US" dirty="0" smtClean="0"/>
              <a:t>보여주기 위해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/>
              <a:t>LayoutInflater</a:t>
            </a:r>
            <a:r>
              <a:rPr lang="en-US" altLang="ko-KR" dirty="0"/>
              <a:t> </a:t>
            </a:r>
            <a:r>
              <a:rPr lang="ko-KR" altLang="en-US" dirty="0"/>
              <a:t>라는 클래스를 제공하며</a:t>
            </a:r>
            <a:r>
              <a:rPr lang="en-US" altLang="ko-KR" dirty="0"/>
              <a:t>, </a:t>
            </a:r>
            <a:r>
              <a:rPr lang="ko-KR" altLang="en-US" dirty="0"/>
              <a:t>이 클래스는 시스템 서비스로 제공됨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인플레이션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30270" r="12271" b="23604"/>
          <a:stretch/>
        </p:blipFill>
        <p:spPr bwMode="auto">
          <a:xfrm>
            <a:off x="667265" y="2656063"/>
            <a:ext cx="6419336" cy="217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9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새로운 </a:t>
            </a:r>
            <a:r>
              <a:rPr lang="ko-KR" altLang="en-US" b="1" dirty="0" err="1"/>
              <a:t>액티비티인</a:t>
            </a:r>
            <a:r>
              <a:rPr lang="ko-KR" altLang="en-US" b="1" dirty="0"/>
              <a:t> </a:t>
            </a:r>
            <a:r>
              <a:rPr lang="en-US" altLang="ko-KR" b="1" dirty="0"/>
              <a:t>SecondActivity.java </a:t>
            </a:r>
            <a:r>
              <a:rPr lang="ko-KR" altLang="en-US" b="1" dirty="0"/>
              <a:t>파일을 </a:t>
            </a:r>
            <a:r>
              <a:rPr lang="ko-KR" altLang="en-US" b="1" dirty="0" smtClean="0"/>
              <a:t>만듦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액티비티의</a:t>
            </a:r>
            <a:r>
              <a:rPr lang="ko-KR" altLang="en-US" b="1" dirty="0"/>
              <a:t> 필수 </a:t>
            </a:r>
            <a:r>
              <a:rPr lang="ko-KR" altLang="en-US" b="1" dirty="0" err="1"/>
              <a:t>메소드인</a:t>
            </a:r>
            <a:r>
              <a:rPr lang="ko-KR" altLang="en-US" b="1" dirty="0"/>
              <a:t> </a:t>
            </a:r>
            <a:r>
              <a:rPr lang="en-US" altLang="ko-KR" b="1" dirty="0" err="1"/>
              <a:t>onCreate</a:t>
            </a:r>
            <a:r>
              <a:rPr lang="en-US" altLang="ko-KR" b="1" dirty="0"/>
              <a:t>( )</a:t>
            </a:r>
            <a:r>
              <a:rPr lang="ko-KR" altLang="en-US" b="1" dirty="0"/>
              <a:t>를 추가한 후 자동 완성시킴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second.xml</a:t>
            </a:r>
            <a:r>
              <a:rPr lang="ko-KR" altLang="en-US" b="1" dirty="0"/>
              <a:t>을 화면에 보여주는 코드를 한 행 추가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0397"/>
          <a:stretch/>
        </p:blipFill>
        <p:spPr>
          <a:xfrm>
            <a:off x="1023512" y="1797532"/>
            <a:ext cx="3688338" cy="14280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87" y="4398422"/>
            <a:ext cx="5409561" cy="20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끝내는 </a:t>
            </a:r>
            <a:r>
              <a:rPr lang="ko-KR" altLang="en-US" sz="1600" b="1" dirty="0" smtClean="0"/>
              <a:t>코드 추가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현재 </a:t>
            </a:r>
            <a:r>
              <a:rPr lang="ko-KR" altLang="en-US" b="1" dirty="0" err="1"/>
              <a:t>액티비티를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종료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SecondActivity</a:t>
            </a:r>
            <a:r>
              <a:rPr lang="ko-KR" altLang="en-US" b="1" dirty="0"/>
              <a:t>는 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호출할 </a:t>
            </a:r>
            <a:r>
              <a:rPr lang="ko-KR" altLang="en-US" b="1" dirty="0" smtClean="0"/>
              <a:t>것이므로 </a:t>
            </a:r>
            <a:r>
              <a:rPr lang="en-US" altLang="ko-KR" b="1" dirty="0" err="1" smtClean="0"/>
              <a:t>SecondActivity</a:t>
            </a:r>
            <a:r>
              <a:rPr lang="ko-KR" altLang="en-US" b="1" dirty="0"/>
              <a:t>를 종료하면 </a:t>
            </a:r>
            <a:endParaRPr lang="en-US" altLang="ko-KR" b="1" dirty="0" smtClean="0"/>
          </a:p>
          <a:p>
            <a:pPr marL="539750" lvl="2" indent="0">
              <a:buNone/>
            </a:pPr>
            <a:r>
              <a:rPr lang="en-US" altLang="ko-KR" b="1" dirty="0" smtClean="0"/>
              <a:t>     </a:t>
            </a:r>
            <a:r>
              <a:rPr lang="ko-KR" altLang="en-US" b="1" dirty="0" smtClean="0"/>
              <a:t> 다시 </a:t>
            </a:r>
            <a:r>
              <a:rPr lang="ko-KR" altLang="en-US" b="1" dirty="0"/>
              <a:t>메인 </a:t>
            </a:r>
            <a:r>
              <a:rPr lang="ko-KR" altLang="en-US" b="1" dirty="0" err="1"/>
              <a:t>액티비티가</a:t>
            </a:r>
            <a:r>
              <a:rPr lang="ko-KR" altLang="en-US" b="1" dirty="0"/>
              <a:t> </a:t>
            </a:r>
            <a:r>
              <a:rPr lang="ko-KR" altLang="en-US" b="1" dirty="0" smtClean="0"/>
              <a:t>나타남</a:t>
            </a:r>
            <a:endParaRPr lang="en-US" altLang="ko-KR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</a:t>
            </a:r>
            <a:r>
              <a:rPr lang="en-US" altLang="ko-KR" b="1" dirty="0" err="1"/>
              <a:t>SecondActivity</a:t>
            </a:r>
            <a:r>
              <a:rPr lang="ko-KR" altLang="en-US" b="1" dirty="0"/>
              <a:t>를 호출하는 코드를 추가</a:t>
            </a:r>
            <a:endParaRPr lang="en-US" altLang="ko-KR" b="1" dirty="0"/>
          </a:p>
          <a:p>
            <a:pPr marL="539750" lvl="2" indent="0">
              <a:buNone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614"/>
          <a:stretch/>
        </p:blipFill>
        <p:spPr>
          <a:xfrm>
            <a:off x="1146138" y="1988457"/>
            <a:ext cx="5824818" cy="15864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7342"/>
          <a:stretch/>
        </p:blipFill>
        <p:spPr>
          <a:xfrm>
            <a:off x="1146138" y="5348579"/>
            <a:ext cx="4129950" cy="1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완성된 프로젝트를 </a:t>
            </a:r>
            <a:r>
              <a:rPr lang="ko-KR" altLang="en-US" sz="1600" b="1" dirty="0" smtClean="0"/>
              <a:t>실행하면 다음과 같은 오류가 발생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355600" lvl="1" indent="0">
              <a:buNone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안드로이드에서는</a:t>
            </a:r>
            <a:r>
              <a:rPr lang="ko-KR" altLang="en-US" sz="1600" b="1" dirty="0"/>
              <a:t> 사용될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꼭 </a:t>
            </a:r>
            <a:r>
              <a:rPr lang="ko-KR" altLang="en-US" sz="1600" b="1" dirty="0" smtClean="0"/>
              <a:t>등록해야 함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액티비티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자동으로 등록되지만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추가한 </a:t>
            </a:r>
            <a:r>
              <a:rPr lang="ko-KR" altLang="en-US" sz="1600" b="1" dirty="0" smtClean="0"/>
              <a:t>세컨드 </a:t>
            </a:r>
            <a:r>
              <a:rPr lang="ko-KR" altLang="en-US" sz="1600" b="1" dirty="0" err="1" smtClean="0"/>
              <a:t>액티비티는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별도로 </a:t>
            </a:r>
            <a:r>
              <a:rPr lang="ko-KR" altLang="en-US" sz="1600" b="1" dirty="0" smtClean="0"/>
              <a:t>등록해줘야 함</a:t>
            </a: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반복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 </a:t>
            </a:r>
            <a:r>
              <a:rPr lang="ko-KR" altLang="en-US" sz="1600" b="1" dirty="0"/>
              <a:t>파일을 열고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등록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아래 코드를 </a:t>
            </a:r>
            <a:r>
              <a:rPr lang="en-US" altLang="ko-KR" sz="1600" b="1" dirty="0"/>
              <a:t>&lt;/application&gt; </a:t>
            </a:r>
            <a:r>
              <a:rPr lang="ko-KR" altLang="en-US" sz="1600" b="1" dirty="0"/>
              <a:t>바로 </a:t>
            </a:r>
            <a:r>
              <a:rPr lang="ko-KR" altLang="en-US" sz="1600" b="1" dirty="0" err="1"/>
              <a:t>윗행에</a:t>
            </a:r>
            <a:r>
              <a:rPr lang="ko-KR" altLang="en-US" sz="1600" b="1" dirty="0"/>
              <a:t> 코딩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269"/>
          <a:stretch/>
        </p:blipFill>
        <p:spPr>
          <a:xfrm>
            <a:off x="1382929" y="1841434"/>
            <a:ext cx="2100935" cy="925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1228" b="-1"/>
          <a:stretch/>
        </p:blipFill>
        <p:spPr>
          <a:xfrm>
            <a:off x="867099" y="5239657"/>
            <a:ext cx="7247659" cy="7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ThirdActivity</a:t>
            </a:r>
            <a:r>
              <a:rPr lang="ko-KR" altLang="en-US" dirty="0" smtClean="0"/>
              <a:t>를 추가한다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라디오 버튼으로 선택된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나오게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 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114" t="18125" r="4057" b="7818"/>
          <a:stretch/>
        </p:blipFill>
        <p:spPr>
          <a:xfrm>
            <a:off x="438477" y="2283242"/>
            <a:ext cx="2271004" cy="1940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678" t="11741" r="31936" b="13846"/>
          <a:stretch/>
        </p:blipFill>
        <p:spPr>
          <a:xfrm>
            <a:off x="2364625" y="1836319"/>
            <a:ext cx="6647649" cy="4545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9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989" t="34248" r="21550" b="12240"/>
          <a:stretch/>
        </p:blipFill>
        <p:spPr>
          <a:xfrm>
            <a:off x="251519" y="909211"/>
            <a:ext cx="6133725" cy="3176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124" t="33611" r="21551" b="16687"/>
          <a:stretch/>
        </p:blipFill>
        <p:spPr>
          <a:xfrm>
            <a:off x="3318381" y="3106979"/>
            <a:ext cx="5641018" cy="2718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9758" t="56389" r="34839" b="33690"/>
          <a:stretch/>
        </p:blipFill>
        <p:spPr>
          <a:xfrm>
            <a:off x="251519" y="5867673"/>
            <a:ext cx="8391832" cy="806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94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다음 그림과 같이 작동하도록 프로젝트를 작성하라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</a:t>
            </a:r>
            <a:r>
              <a:rPr lang="ko-KR" altLang="en-US" dirty="0" smtClean="0"/>
              <a:t> 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:\Users\hp\AppData\Local\Temp\SNAGHTML2ff0f99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590" y="1819431"/>
            <a:ext cx="488823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000" t="11590" r="40887" b="44363"/>
          <a:stretch/>
        </p:blipFill>
        <p:spPr>
          <a:xfrm>
            <a:off x="579303" y="3037266"/>
            <a:ext cx="7528521" cy="3622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352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직접해보기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42" t="11291" r="40645" b="18055"/>
          <a:stretch/>
        </p:blipFill>
        <p:spPr>
          <a:xfrm>
            <a:off x="251520" y="893079"/>
            <a:ext cx="5486401" cy="4234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323" t="11591" r="47177" b="51278"/>
          <a:stretch/>
        </p:blipFill>
        <p:spPr>
          <a:xfrm>
            <a:off x="3274142" y="4286080"/>
            <a:ext cx="5457153" cy="255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452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93386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(Intent)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 컴포넌트가 상호 간에 데이터를 주고 받기 위한 메시지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객체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암시적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구분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다른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이름을 명확히 지정할 때 사용하는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객체너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컴포넌트이름을 지정하여 호출할 대상을 확실히 알 수 있는 경우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액티비디에서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데이터를 실어서 넘긴 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받은 데이터를 처리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0" y="2839539"/>
            <a:ext cx="748145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673"/>
          <a:stretch/>
        </p:blipFill>
        <p:spPr>
          <a:xfrm>
            <a:off x="3456432" y="4194428"/>
            <a:ext cx="3842286" cy="21287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8351" y="5104912"/>
            <a:ext cx="129844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액션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데이터</a:t>
            </a:r>
            <a:endParaRPr lang="ko-KR" altLang="en-US" sz="1400" dirty="0"/>
          </a:p>
        </p:txBody>
      </p:sp>
      <p:sp>
        <p:nvSpPr>
          <p:cNvPr id="7" name="왼쪽 화살표 6"/>
          <p:cNvSpPr/>
          <p:nvPr/>
        </p:nvSpPr>
        <p:spPr>
          <a:xfrm>
            <a:off x="4842651" y="5697714"/>
            <a:ext cx="1069848" cy="28246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8351" y="6017582"/>
            <a:ext cx="129844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결과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선택적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86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tartActivity</a:t>
            </a:r>
            <a:r>
              <a:rPr lang="en-US" altLang="ko-KR" dirty="0" smtClean="0"/>
              <a:t> :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띄우기 위해</a:t>
            </a:r>
            <a:r>
              <a:rPr lang="en-US" altLang="ko-KR" dirty="0"/>
              <a:t> </a:t>
            </a:r>
            <a:r>
              <a:rPr lang="ko-KR" altLang="en-US" dirty="0" smtClean="0"/>
              <a:t>사용한 메서드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단순히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띄워 화면에 보이도록 함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StartActivityForResult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인텐트와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정수로된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코드값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putExtra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객체를 생성하고 변수에 부가 데이터를 넣기 </a:t>
            </a:r>
            <a:endParaRPr lang="en-US" altLang="ko-KR" dirty="0" smtClean="0"/>
          </a:p>
          <a:p>
            <a:r>
              <a:rPr lang="en-US" altLang="ko-KR" dirty="0" err="1" smtClean="0"/>
              <a:t>setResult</a:t>
            </a:r>
            <a:r>
              <a:rPr lang="en-US" altLang="ko-KR" dirty="0" smtClean="0"/>
              <a:t>(</a:t>
            </a:r>
            <a:r>
              <a:rPr lang="ko-KR" altLang="en-US" dirty="0" smtClean="0"/>
              <a:t>응답 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인텐트객체</a:t>
            </a:r>
            <a:r>
              <a:rPr lang="en-US" altLang="ko-KR" dirty="0" smtClean="0"/>
              <a:t>)  : </a:t>
            </a:r>
            <a:r>
              <a:rPr lang="ko-KR" altLang="en-US" dirty="0" smtClean="0"/>
              <a:t>응답 메시지 보내기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 띄운 액티비티에서 이전 </a:t>
            </a:r>
            <a:r>
              <a:rPr lang="ko-KR" altLang="en-US" dirty="0" err="1" smtClean="0"/>
              <a:t>액티비티로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전달하고 </a:t>
            </a:r>
            <a:r>
              <a:rPr lang="ko-KR" altLang="en-US" dirty="0" err="1" smtClean="0"/>
              <a:t>싶을때</a:t>
            </a:r>
            <a:r>
              <a:rPr lang="ko-KR" altLang="en-US" dirty="0" smtClean="0"/>
              <a:t> 사용되는 메서드로 호출하는 형식 </a:t>
            </a:r>
            <a:endParaRPr lang="en-US" altLang="ko-KR" dirty="0" smtClean="0"/>
          </a:p>
          <a:p>
            <a:r>
              <a:rPr lang="en-US" altLang="ko-KR" dirty="0" smtClean="0"/>
              <a:t>finish() :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화면에서 없애고 싶을 때 사용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getExtra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getString</a:t>
            </a:r>
            <a:r>
              <a:rPr lang="en-US" altLang="ko-KR" dirty="0" smtClean="0"/>
              <a:t>(“</a:t>
            </a:r>
            <a:r>
              <a:rPr lang="ko-KR" altLang="en-US" dirty="0" err="1" smtClean="0"/>
              <a:t>변수값</a:t>
            </a:r>
            <a:r>
              <a:rPr lang="en-US" altLang="ko-KR" dirty="0" smtClean="0"/>
              <a:t>”) : </a:t>
            </a:r>
            <a:r>
              <a:rPr lang="ko-KR" altLang="en-US" dirty="0" smtClean="0"/>
              <a:t>변수에 저장된 값을 얻음 </a:t>
            </a:r>
            <a:endParaRPr lang="en-US" altLang="ko-KR" dirty="0"/>
          </a:p>
          <a:p>
            <a:r>
              <a:rPr lang="en-US" altLang="ko-KR" dirty="0" err="1" smtClean="0"/>
              <a:t>getXXXExtra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“);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인텐트에</a:t>
            </a:r>
            <a:r>
              <a:rPr lang="ko-KR" altLang="en-US" dirty="0" smtClean="0"/>
              <a:t> 사용되는 메서드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4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857230"/>
            <a:ext cx="8640000" cy="532859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6868" y="933909"/>
            <a:ext cx="5231047" cy="3874760"/>
            <a:chOff x="452437" y="1538287"/>
            <a:chExt cx="8239125" cy="6189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" y="1538287"/>
              <a:ext cx="8220075" cy="3781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37" y="5175334"/>
              <a:ext cx="8239125" cy="25527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97" y="2256621"/>
            <a:ext cx="4927363" cy="4196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54078" y="1995963"/>
            <a:ext cx="85837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lvl="1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589" y="5387421"/>
            <a:ext cx="4572000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btnDec.setOnClickListener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new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View.OnClickListener</a:t>
            </a:r>
            <a:r>
              <a:rPr lang="ko-KR" altLang="en-US" sz="1000" dirty="0"/>
              <a:t>() {</a:t>
            </a:r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public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onClick</a:t>
            </a:r>
            <a:r>
              <a:rPr lang="ko-KR" altLang="en-US" sz="1000" dirty="0"/>
              <a:t>(</a:t>
            </a:r>
            <a:r>
              <a:rPr lang="ko-KR" altLang="en-US" sz="1000" dirty="0" err="1"/>
              <a:t>View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</a:t>
            </a:r>
            <a:r>
              <a:rPr lang="ko-KR" altLang="en-US" sz="1000" dirty="0"/>
              <a:t>) {</a:t>
            </a:r>
          </a:p>
          <a:p>
            <a:r>
              <a:rPr lang="ko-KR" altLang="en-US" sz="1000" dirty="0"/>
              <a:t>                rating1.setRating(rating1.getRating() - rating1.getStepSize());</a:t>
            </a:r>
          </a:p>
          <a:p>
            <a:r>
              <a:rPr lang="ko-KR" altLang="en-US" sz="1000" dirty="0"/>
              <a:t>                rating2.setRating(rating2.getRating() - rating2.getStepSize());</a:t>
            </a:r>
          </a:p>
          <a:p>
            <a:r>
              <a:rPr lang="ko-KR" altLang="en-US" sz="1000" dirty="0"/>
              <a:t>                rating3.setRating(rating3.getRating() - rating3.getStepSize());</a:t>
            </a:r>
          </a:p>
          <a:p>
            <a:r>
              <a:rPr lang="ko-KR" altLang="en-US" sz="1000" dirty="0"/>
              <a:t>            }</a:t>
            </a:r>
          </a:p>
          <a:p>
            <a:r>
              <a:rPr lang="ko-KR" altLang="en-US" sz="1000" dirty="0"/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4705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3021" y="1047628"/>
            <a:ext cx="5190979" cy="5328592"/>
          </a:xfrm>
        </p:spPr>
        <p:txBody>
          <a:bodyPr/>
          <a:lstStyle/>
          <a:p>
            <a:r>
              <a:rPr lang="ko-KR" altLang="en-US" dirty="0" err="1"/>
              <a:t>안드로이드에서</a:t>
            </a:r>
            <a:r>
              <a:rPr lang="ko-KR" altLang="en-US" dirty="0"/>
              <a:t> 화면 </a:t>
            </a:r>
            <a:r>
              <a:rPr lang="en-US" altLang="ko-KR" dirty="0"/>
              <a:t>: </a:t>
            </a:r>
            <a:r>
              <a:rPr lang="ko-KR" altLang="en-US" dirty="0"/>
              <a:t>소스와 화면 구성이 분리되어 있음 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소스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 err="1"/>
              <a:t>액티비티</a:t>
            </a:r>
            <a:r>
              <a:rPr lang="ko-KR" altLang="en-US" dirty="0"/>
              <a:t> </a:t>
            </a:r>
            <a:r>
              <a:rPr lang="en-US" altLang="ko-KR" dirty="0" err="1" smtClean="0"/>
              <a:t>setContentView</a:t>
            </a:r>
            <a:r>
              <a:rPr lang="en-US" altLang="ko-KR" dirty="0" smtClean="0"/>
              <a:t> </a:t>
            </a:r>
            <a:r>
              <a:rPr lang="ko-KR" altLang="en-US" dirty="0"/>
              <a:t>에서 인플레이션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액티비티를</a:t>
            </a:r>
            <a:r>
              <a:rPr lang="ko-KR" altLang="en-US" dirty="0" smtClean="0"/>
              <a:t> </a:t>
            </a:r>
            <a:r>
              <a:rPr lang="ko-KR" altLang="en-US" dirty="0"/>
              <a:t>위한 자바 소스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MainActivity.java</a:t>
            </a:r>
          </a:p>
          <a:p>
            <a:r>
              <a:rPr lang="ko-KR" altLang="en-US" dirty="0" err="1" smtClean="0"/>
              <a:t>액티비티를</a:t>
            </a:r>
            <a:r>
              <a:rPr lang="ko-KR" altLang="en-US" dirty="0" smtClean="0"/>
              <a:t> </a:t>
            </a:r>
            <a:r>
              <a:rPr lang="ko-KR" altLang="en-US" dirty="0"/>
              <a:t>위한 </a:t>
            </a:r>
            <a:r>
              <a:rPr lang="en-US" altLang="ko-KR" dirty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en-US" altLang="ko-KR" dirty="0" smtClean="0"/>
              <a:t>activity_main.xml</a:t>
            </a:r>
            <a:endParaRPr lang="en-US" altLang="ko-KR" dirty="0"/>
          </a:p>
          <a:p>
            <a:pPr lvl="1"/>
            <a:r>
              <a:rPr lang="ko-KR" altLang="en-US" dirty="0" smtClean="0"/>
              <a:t>부분 </a:t>
            </a:r>
            <a:r>
              <a:rPr lang="ko-KR" altLang="en-US" dirty="0"/>
              <a:t>화면  수동으로 인플레이션 </a:t>
            </a:r>
            <a:r>
              <a:rPr lang="en-US" altLang="ko-KR" dirty="0"/>
              <a:t>- </a:t>
            </a:r>
            <a:r>
              <a:rPr lang="ko-KR" altLang="en-US" dirty="0"/>
              <a:t>부분화면을 위한 자바 소스 </a:t>
            </a:r>
            <a:r>
              <a:rPr lang="en-US" altLang="ko-KR" dirty="0"/>
              <a:t>1</a:t>
            </a:r>
            <a:r>
              <a:rPr lang="ko-KR" altLang="en-US" dirty="0"/>
              <a:t>개 또는 </a:t>
            </a:r>
            <a:r>
              <a:rPr lang="ko-KR" altLang="en-US" dirty="0" err="1"/>
              <a:t>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뷰가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소스 파일로 분리될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부분화면을 </a:t>
            </a:r>
            <a:r>
              <a:rPr lang="ko-KR" altLang="en-US" dirty="0"/>
              <a:t>위한 </a:t>
            </a:r>
            <a:r>
              <a:rPr lang="en-US" altLang="ko-KR" dirty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singer.xml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인플레이션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26039" r="23412" b="14980"/>
          <a:stretch/>
        </p:blipFill>
        <p:spPr bwMode="auto">
          <a:xfrm>
            <a:off x="0" y="1132034"/>
            <a:ext cx="3981245" cy="239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0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적당한 명화 이미지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개를 </a:t>
            </a:r>
            <a:endParaRPr lang="en-US" altLang="ko-KR" sz="1400" b="1" dirty="0" smtClean="0"/>
          </a:p>
          <a:p>
            <a:pPr marL="355600" lvl="1" indent="0">
              <a:buNone/>
            </a:pPr>
            <a:r>
              <a:rPr lang="en-US" altLang="ko-KR" sz="1400" b="1" dirty="0"/>
              <a:t>	</a:t>
            </a:r>
            <a:r>
              <a:rPr lang="pl-PL" sz="1400" b="1" dirty="0" smtClean="0"/>
              <a:t>/res/</a:t>
            </a:r>
            <a:r>
              <a:rPr lang="pl-PL" sz="1400" b="1" dirty="0" err="1"/>
              <a:t>drawable</a:t>
            </a:r>
            <a:r>
              <a:rPr lang="ko-KR" altLang="en-US" sz="1400" b="1" dirty="0" smtClean="0"/>
              <a:t>에 복사</a:t>
            </a:r>
            <a:endParaRPr lang="en-US" altLang="ko-KR" sz="1400" b="1" dirty="0" smtClean="0"/>
          </a:p>
          <a:p>
            <a:pPr marL="355600" lvl="1" indent="0">
              <a:buNone/>
            </a:pPr>
            <a:endParaRPr lang="en-US" altLang="ko-KR" sz="1400" b="1" dirty="0"/>
          </a:p>
          <a:p>
            <a:pPr marL="355600" lvl="1" indent="0">
              <a:buNone/>
            </a:pPr>
            <a:endParaRPr lang="en-US" altLang="ko-KR" sz="14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바깥 </a:t>
            </a:r>
            <a:r>
              <a:rPr lang="ko-KR" altLang="en-US" sz="1400" b="1" dirty="0" err="1"/>
              <a:t>리니어레이아웃</a:t>
            </a:r>
            <a:r>
              <a:rPr lang="ko-KR" altLang="en-US" sz="1400" b="1" dirty="0"/>
              <a:t> 안에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 err="1"/>
              <a:t>리니어레이아웃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버튼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생성 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3:3:3:1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개의 레이아웃에는 각각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이미지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 err="1"/>
              <a:t>뷰를</a:t>
            </a:r>
            <a:r>
              <a:rPr lang="ko-KR" altLang="en-US" sz="1400" b="1" dirty="0"/>
              <a:t> 넣고 </a:t>
            </a:r>
            <a:r>
              <a:rPr lang="en-US" altLang="ko-KR" sz="1400" b="1" dirty="0" err="1"/>
              <a:t>layout_weigh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1:1:1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필요하면 </a:t>
            </a:r>
            <a:r>
              <a:rPr lang="ko-KR" altLang="en-US" sz="1400" b="1" dirty="0" err="1"/>
              <a:t>이미지뷰에</a:t>
            </a:r>
            <a:r>
              <a:rPr lang="ko-KR" altLang="en-US" sz="1400" b="1" dirty="0"/>
              <a:t> 적당한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en-US" altLang="ko-KR" sz="1400" b="1" dirty="0" err="1"/>
              <a:t>layout_margin</a:t>
            </a:r>
            <a:r>
              <a:rPr lang="en-US" altLang="ko-KR" sz="1400" b="1" dirty="0"/>
              <a:t>(ex : 5dp)</a:t>
            </a:r>
            <a:r>
              <a:rPr lang="ko-KR" altLang="en-US" sz="1400" b="1" dirty="0"/>
              <a:t>을 줌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9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이미지뷰의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iv1~iv9, </a:t>
            </a:r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btnResult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355600" lvl="1" indent="0">
              <a:buNone/>
            </a:pP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972"/>
          <a:stretch/>
        </p:blipFill>
        <p:spPr>
          <a:xfrm>
            <a:off x="5827967" y="517675"/>
            <a:ext cx="3189793" cy="24235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874"/>
          <a:stretch/>
        </p:blipFill>
        <p:spPr>
          <a:xfrm>
            <a:off x="4282620" y="3033486"/>
            <a:ext cx="4608900" cy="3625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6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/res/layout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폴더에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바깥은 테이블레이아웃으로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stretchColumns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속성을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으로 함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TableRow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그림의 숫자와 동일한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en-US" altLang="ko-KR" sz="1600" b="1" dirty="0" smtClean="0"/>
              <a:t>     (</a:t>
            </a:r>
            <a:r>
              <a:rPr lang="en-US" altLang="ko-KR" sz="1600" b="1" dirty="0"/>
              <a:t>9+1)</a:t>
            </a:r>
            <a:r>
              <a:rPr lang="ko-KR" altLang="en-US" sz="1600" b="1" dirty="0"/>
              <a:t>개로 </a:t>
            </a:r>
            <a:r>
              <a:rPr lang="ko-KR" altLang="en-US" sz="1600" b="1" dirty="0" smtClean="0"/>
              <a:t>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/>
              <a:t>각 </a:t>
            </a:r>
            <a:r>
              <a:rPr lang="ko-KR" altLang="en-US" sz="1600" b="1" dirty="0" smtClean="0"/>
              <a:t>테이블로우에는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ko-KR" altLang="en-US" sz="1600" b="1" dirty="0" smtClean="0"/>
              <a:t>     </a:t>
            </a:r>
            <a:r>
              <a:rPr lang="ko-KR" altLang="en-US" sz="1600" b="1" dirty="0" err="1" smtClean="0"/>
              <a:t>텍스트뷰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래이팅바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마지막 테이블로우에는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 smtClean="0"/>
              <a:t>&gt;</a:t>
            </a:r>
          </a:p>
          <a:p>
            <a:pPr marL="355600" lvl="1" indent="0">
              <a:buNone/>
            </a:pPr>
            <a:r>
              <a:rPr lang="ko-KR" altLang="en-US" sz="1600" b="1" dirty="0" smtClean="0"/>
              <a:t>     생성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텍스트뷰의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tv1~tv9</a:t>
            </a:r>
            <a:r>
              <a:rPr lang="ko-KR" altLang="en-US" sz="1600" b="1" dirty="0"/>
              <a:t>로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err="1" smtClean="0"/>
              <a:t>래이팅바의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rbar1~rbar9</a:t>
            </a:r>
            <a:r>
              <a:rPr lang="ko-KR" altLang="en-US" sz="1600" b="1" dirty="0"/>
              <a:t>로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ko-KR" altLang="en-US" sz="1600" b="1" dirty="0" smtClean="0"/>
              <a:t>     버튼의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btnReturn</a:t>
            </a:r>
            <a:r>
              <a:rPr lang="ko-KR" altLang="en-US" sz="1600" b="1" dirty="0"/>
              <a:t>으로 함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843"/>
          <a:stretch/>
        </p:blipFill>
        <p:spPr>
          <a:xfrm>
            <a:off x="4571520" y="1517881"/>
            <a:ext cx="4451619" cy="48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새로운 </a:t>
            </a:r>
            <a:r>
              <a:rPr lang="ko-KR" altLang="en-US" sz="1400" b="1" dirty="0" err="1"/>
              <a:t>액티비티인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ResultActivity.java </a:t>
            </a:r>
            <a:r>
              <a:rPr lang="ko-KR" altLang="en-US" sz="1400" b="1" dirty="0"/>
              <a:t>파일을 </a:t>
            </a:r>
            <a:r>
              <a:rPr lang="ko-KR" altLang="en-US" sz="1400" b="1" dirty="0" smtClean="0"/>
              <a:t>만듦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onCreate( )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추가한 </a:t>
            </a:r>
            <a:r>
              <a:rPr lang="ko-KR" altLang="en-US" sz="1400" b="1" dirty="0" smtClean="0"/>
              <a:t>후 </a:t>
            </a:r>
            <a:r>
              <a:rPr lang="en-US" altLang="ko-KR" sz="1400" b="1" dirty="0" err="1" smtClean="0"/>
              <a:t>setContentView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R.layout.result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AndroidManifest.xml</a:t>
            </a:r>
            <a:r>
              <a:rPr lang="ko-KR" altLang="en-US" sz="1400" b="1" dirty="0"/>
              <a:t>에 </a:t>
            </a:r>
            <a:r>
              <a:rPr lang="ko-KR" altLang="en-US" sz="1400" b="1" dirty="0" smtClean="0"/>
              <a:t>등록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내부에 필요한 변수 선언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그림을 클릭할 때마다 투표수를 저장할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9</a:t>
            </a:r>
            <a:r>
              <a:rPr lang="ko-KR" altLang="en-US" sz="1400" b="1" dirty="0"/>
              <a:t>개짜리 배열을 선언하고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으로 초기화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이미지뷰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위젯을</a:t>
            </a:r>
            <a:r>
              <a:rPr lang="ko-KR" altLang="en-US" sz="1400" b="1" dirty="0"/>
              <a:t> 저장할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ko-KR" altLang="en-US" sz="1400" b="1" dirty="0"/>
              <a:t>     배열을 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이미지뷰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인 </a:t>
            </a:r>
            <a:r>
              <a:rPr lang="en-US" altLang="ko-KR" sz="1400" b="1" dirty="0"/>
              <a:t>R.id.iv1 ~ iv9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ko-KR" altLang="en-US" sz="1400" b="1" dirty="0"/>
              <a:t>저장한 배열을 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그림의 이름을 저장한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배열을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383"/>
          <a:stretch/>
        </p:blipFill>
        <p:spPr>
          <a:xfrm>
            <a:off x="4299294" y="2119086"/>
            <a:ext cx="4592226" cy="46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760" y="86985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이미지 클릭하면 동작할 내용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이미지뷰에</a:t>
            </a:r>
            <a:r>
              <a:rPr lang="ko-KR" altLang="en-US" sz="1600" b="1" dirty="0"/>
              <a:t> 대해 클릭 이벤트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생성</a:t>
            </a:r>
            <a:r>
              <a:rPr lang="en-US" altLang="ko-KR" sz="1600" b="1" dirty="0" smtClean="0"/>
              <a:t> 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이미지뷰가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9</a:t>
            </a:r>
            <a:r>
              <a:rPr lang="ko-KR" altLang="en-US" sz="1600" b="1" dirty="0" smtClean="0"/>
              <a:t>개이므로 </a:t>
            </a:r>
            <a:r>
              <a:rPr lang="ko-KR" altLang="en-US" sz="1600" b="1" dirty="0" err="1"/>
              <a:t>반복문을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사용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이미지를 </a:t>
            </a:r>
            <a:r>
              <a:rPr lang="ko-KR" altLang="en-US" sz="1600" b="1" dirty="0"/>
              <a:t>클릭하면 각 이미지의 투표수가 </a:t>
            </a:r>
            <a:r>
              <a:rPr lang="en-US" altLang="ko-KR" sz="1600" b="1" dirty="0"/>
              <a:t>	</a:t>
            </a:r>
            <a:r>
              <a:rPr lang="ko-KR" altLang="en-US" sz="1600" b="1" dirty="0" smtClean="0"/>
              <a:t>증가하도록 설정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이미지를 </a:t>
            </a:r>
            <a:r>
              <a:rPr lang="ko-KR" altLang="en-US" sz="1600" b="1" dirty="0"/>
              <a:t>클릭할 </a:t>
            </a:r>
            <a:r>
              <a:rPr lang="ko-KR" altLang="en-US" sz="1600" b="1" dirty="0" smtClean="0"/>
              <a:t>때마다 해당 이미지 이름과 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누적된 </a:t>
            </a:r>
            <a:r>
              <a:rPr lang="ko-KR" altLang="en-US" sz="1600" b="1" dirty="0"/>
              <a:t>투표수도 토스트 메시지로 </a:t>
            </a:r>
            <a:r>
              <a:rPr lang="ko-KR" altLang="en-US" sz="1600" b="1" dirty="0" smtClean="0"/>
              <a:t>보여줌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09846" y="2571996"/>
            <a:ext cx="6431618" cy="3959351"/>
            <a:chOff x="1243012" y="1581150"/>
            <a:chExt cx="6657975" cy="45910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012" y="1581150"/>
              <a:ext cx="6657975" cy="36957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348" y="5276850"/>
              <a:ext cx="208597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0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25304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투표 종료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 대해서 클릭 이벤트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인텐트를 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/>
              <a:t>인텐트에</a:t>
            </a:r>
            <a:r>
              <a:rPr lang="ko-KR" altLang="en-US" sz="1600" b="1" dirty="0"/>
              <a:t> 투표수 배열과 그림 이름 배열을 넣은 </a:t>
            </a:r>
            <a:r>
              <a:rPr lang="ko-KR" altLang="en-US" sz="1600" b="1" dirty="0" smtClean="0"/>
              <a:t>후 </a:t>
            </a:r>
            <a:r>
              <a:rPr lang="ko-KR" altLang="en-US" sz="1600" b="1" dirty="0"/>
              <a:t>결과 </a:t>
            </a:r>
            <a:r>
              <a:rPr lang="ko-KR" altLang="en-US" sz="1600" b="1" dirty="0" smtClean="0"/>
              <a:t>액티비티 호출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61228" y="1857829"/>
            <a:ext cx="7787986" cy="3358570"/>
            <a:chOff x="857250" y="3054625"/>
            <a:chExt cx="7962900" cy="34897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48"/>
            <a:stretch/>
          </p:blipFill>
          <p:spPr>
            <a:xfrm>
              <a:off x="857250" y="3054625"/>
              <a:ext cx="7962900" cy="238483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50" y="5439455"/>
              <a:ext cx="79629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4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안을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보낸 </a:t>
            </a:r>
            <a:r>
              <a:rPr lang="ko-KR" altLang="en-US" sz="1600" b="1" dirty="0" err="1" smtClean="0"/>
              <a:t>인텐트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받고</a:t>
            </a:r>
            <a:r>
              <a:rPr lang="en-US" altLang="ko-KR" sz="1600" b="1" dirty="0"/>
              <a:t>, </a:t>
            </a:r>
            <a:r>
              <a:rPr lang="ko-KR" altLang="en-US" sz="1600" b="1" dirty="0" smtClean="0"/>
              <a:t>넘겨받은 </a:t>
            </a:r>
            <a:r>
              <a:rPr lang="ko-KR" altLang="en-US" sz="1600" b="1" dirty="0"/>
              <a:t>투표 결과 배열과 그림 이름 </a:t>
            </a:r>
            <a:r>
              <a:rPr lang="ko-KR" altLang="en-US" sz="1600" b="1" dirty="0" smtClean="0"/>
              <a:t>배열 저장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068"/>
          <a:stretch/>
        </p:blipFill>
        <p:spPr>
          <a:xfrm>
            <a:off x="800128" y="2194739"/>
            <a:ext cx="7955090" cy="3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936" y="92363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서브 액티비티 나머지 코딩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result.xml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개와 </a:t>
            </a: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래이팅바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  9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위젯</a:t>
            </a:r>
            <a:r>
              <a:rPr lang="ko-KR" altLang="en-US" sz="1400" dirty="0"/>
              <a:t> 변수 배열을 </a:t>
            </a:r>
            <a:r>
              <a:rPr lang="ko-KR" altLang="en-US" sz="1400" dirty="0" smtClean="0"/>
              <a:t>선언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텍스트뷰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를 저장한 배열 변수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err="1" smtClean="0"/>
              <a:t>래이팅바의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를 저장한 배열 변수를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선언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XML </a:t>
            </a:r>
            <a:r>
              <a:rPr lang="ko-KR" altLang="en-US" sz="1400" dirty="0"/>
              <a:t>파일의 </a:t>
            </a:r>
            <a:r>
              <a:rPr lang="ko-KR" altLang="en-US" sz="1400" dirty="0" err="1" smtClean="0"/>
              <a:t>텍스트뷰</a:t>
            </a:r>
            <a:r>
              <a:rPr lang="ko-KR" altLang="en-US" sz="1400" dirty="0" err="1"/>
              <a:t>와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래이팅바를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 smtClean="0"/>
              <a:t>     </a:t>
            </a:r>
            <a:r>
              <a:rPr lang="ko-KR" altLang="en-US" sz="1400" dirty="0" err="1" smtClean="0"/>
              <a:t>위젯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변수에 </a:t>
            </a:r>
            <a:r>
              <a:rPr lang="ko-KR" altLang="en-US" sz="1400" dirty="0" smtClean="0"/>
              <a:t>대입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텍스트뷰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위젯 변수에 넘겨받은 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그림 이름  적용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래이팅바에는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넘겨받은 투표 </a:t>
            </a:r>
            <a:r>
              <a:rPr lang="ko-KR" altLang="en-US" sz="1400" dirty="0" smtClean="0"/>
              <a:t>결과를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 적용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버튼을 </a:t>
            </a:r>
            <a:r>
              <a:rPr lang="ko-KR" altLang="en-US" sz="1400" dirty="0"/>
              <a:t>클릭하면 서브 </a:t>
            </a:r>
            <a:r>
              <a:rPr lang="ko-KR" altLang="en-US" sz="1400" dirty="0" err="1"/>
              <a:t>액티비티를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종료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메인 </a:t>
            </a:r>
            <a:r>
              <a:rPr lang="ko-KR" altLang="en-US" sz="1400" dirty="0" err="1"/>
              <a:t>액티비티로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돌아감</a:t>
            </a:r>
            <a:endParaRPr lang="en-US" altLang="ko-KR" sz="14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400"/>
          <a:stretch/>
        </p:blipFill>
        <p:spPr>
          <a:xfrm>
            <a:off x="4096512" y="1306285"/>
            <a:ext cx="4890557" cy="50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앞에서 사용했던 투표 결과화면에서 가장 많이 표를 받은 그림과 그 이름을 화면에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sz="2400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7E5"/>
              </a:clrFrom>
              <a:clrTo>
                <a:srgbClr val="FEF7E5">
                  <a:alpha val="0"/>
                </a:srgbClr>
              </a:clrTo>
            </a:clrChange>
          </a:blip>
          <a:srcRect t="12560" r="27991" b="-1886"/>
          <a:stretch/>
        </p:blipFill>
        <p:spPr>
          <a:xfrm>
            <a:off x="460204" y="1766096"/>
            <a:ext cx="5217925" cy="48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                               result.xml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5484" t="46167" r="52984" b="16251"/>
          <a:stretch/>
        </p:blipFill>
        <p:spPr>
          <a:xfrm>
            <a:off x="308700" y="1645769"/>
            <a:ext cx="3937820" cy="3687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5968" t="22115" r="51693" b="8965"/>
          <a:stretch/>
        </p:blipFill>
        <p:spPr>
          <a:xfrm>
            <a:off x="4925961" y="1490266"/>
            <a:ext cx="3406877" cy="477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92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58" t="11442" r="35564" b="14146"/>
          <a:stretch/>
        </p:blipFill>
        <p:spPr>
          <a:xfrm>
            <a:off x="251520" y="1052736"/>
            <a:ext cx="7228468" cy="5277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92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 err="1"/>
              <a:t>액티비티의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1"/>
            <a:r>
              <a:rPr lang="ko-KR" altLang="en-US" dirty="0"/>
              <a:t>위쪽에 버튼을 배치하고 아래쪽에 </a:t>
            </a:r>
            <a:r>
              <a:rPr lang="ko-KR" altLang="en-US" dirty="0" smtClean="0"/>
              <a:t>다른 </a:t>
            </a:r>
            <a:r>
              <a:rPr lang="ko-KR" altLang="en-US" dirty="0"/>
              <a:t>레이아웃이 들어갈 공간을 확보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인플레이션 예제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51629" r="40532" b="4703"/>
          <a:stretch/>
        </p:blipFill>
        <p:spPr bwMode="auto">
          <a:xfrm>
            <a:off x="665815" y="1883664"/>
            <a:ext cx="3074081" cy="16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5" t="42164" r="50554" b="26773"/>
          <a:stretch/>
        </p:blipFill>
        <p:spPr bwMode="auto">
          <a:xfrm>
            <a:off x="1740174" y="3538728"/>
            <a:ext cx="1899138" cy="2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6247" r="30400" b="9251"/>
          <a:stretch/>
        </p:blipFill>
        <p:spPr bwMode="auto">
          <a:xfrm>
            <a:off x="3987251" y="2286000"/>
            <a:ext cx="4685556" cy="3493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080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516" t="11291" r="28629" b="6931"/>
          <a:stretch/>
        </p:blipFill>
        <p:spPr>
          <a:xfrm>
            <a:off x="251520" y="1052736"/>
            <a:ext cx="7815848" cy="5543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97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 화면이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ko-KR" altLang="en-US" dirty="0" err="1" smtClean="0"/>
              <a:t>뷰플리퍼에</a:t>
            </a:r>
            <a:r>
              <a:rPr lang="ko-KR" altLang="en-US" dirty="0" smtClean="0"/>
              <a:t> 자동으로 나도록 프로젝트를 작성하세요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:\DaumCloud\#안드로이드(2판)\초안\10장그림\10-27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45" y="2354804"/>
            <a:ext cx="2298310" cy="30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C:\DaumCloud\#안드로이드(2판)\초안\10장그림\10-28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76" y="2354803"/>
            <a:ext cx="2475292" cy="3072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764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구조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726" t="38049" r="50968" b="22715"/>
          <a:stretch/>
        </p:blipFill>
        <p:spPr>
          <a:xfrm>
            <a:off x="412955" y="1615386"/>
            <a:ext cx="4262284" cy="3849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806" t="36245" r="55242" b="25421"/>
          <a:stretch/>
        </p:blipFill>
        <p:spPr>
          <a:xfrm>
            <a:off x="5050444" y="1703877"/>
            <a:ext cx="3465871" cy="376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40361" y="1182309"/>
            <a:ext cx="122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02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37" t="12442" r="31613" b="17613"/>
          <a:stretch/>
        </p:blipFill>
        <p:spPr>
          <a:xfrm>
            <a:off x="398206" y="1052735"/>
            <a:ext cx="8426055" cy="4758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490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09" t="12793" r="46694" b="22264"/>
          <a:stretch/>
        </p:blipFill>
        <p:spPr>
          <a:xfrm>
            <a:off x="251520" y="1244741"/>
            <a:ext cx="8096865" cy="5414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884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90" t="12192" r="52581" b="34441"/>
          <a:stretch/>
        </p:blipFill>
        <p:spPr>
          <a:xfrm>
            <a:off x="353481" y="1052736"/>
            <a:ext cx="8436078" cy="5235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863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" t="14447" r="53145" b="18958"/>
          <a:stretch/>
        </p:blipFill>
        <p:spPr>
          <a:xfrm>
            <a:off x="251520" y="1052736"/>
            <a:ext cx="7361204" cy="5741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4555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453" t="11742" r="49032" b="11441"/>
          <a:stretch/>
        </p:blipFill>
        <p:spPr>
          <a:xfrm>
            <a:off x="251520" y="1052736"/>
            <a:ext cx="7182464" cy="5500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2064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양방향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메인 액티비티에서 세컨드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데이터를 넘긴 후에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다시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액티비티에서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액티비티로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데이터를 돌려주는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경우도 있음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9435"/>
          <a:stretch/>
        </p:blipFill>
        <p:spPr>
          <a:xfrm>
            <a:off x="2277610" y="2628551"/>
            <a:ext cx="4976011" cy="32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35221" y="94998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양방향 데이터 전달 예제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두 수를 세컨드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더한 후에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다시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돌려줌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1" y="2489467"/>
            <a:ext cx="5720378" cy="231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0" y="4984716"/>
            <a:ext cx="5605800" cy="1455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8724"/>
          <a:stretch/>
        </p:blipFill>
        <p:spPr>
          <a:xfrm>
            <a:off x="4976305" y="2183421"/>
            <a:ext cx="3395147" cy="20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sub1.xml </a:t>
            </a:r>
            <a:r>
              <a:rPr lang="ko-KR" altLang="en-US" dirty="0"/>
              <a:t>파일로 만들고 </a:t>
            </a:r>
            <a:r>
              <a:rPr lang="ko-KR" altLang="en-US" dirty="0" err="1"/>
              <a:t>텍스트뷰와</a:t>
            </a:r>
            <a:r>
              <a:rPr lang="ko-KR" altLang="en-US" dirty="0"/>
              <a:t> 체크박스 </a:t>
            </a:r>
            <a:r>
              <a:rPr lang="ko-KR" altLang="en-US" dirty="0" smtClean="0"/>
              <a:t>위 </a:t>
            </a:r>
            <a:r>
              <a:rPr lang="ko-KR" altLang="en-US" dirty="0" err="1" smtClean="0"/>
              <a:t>젯</a:t>
            </a:r>
            <a:r>
              <a:rPr lang="ko-KR" altLang="en-US" dirty="0" smtClean="0"/>
              <a:t> </a:t>
            </a:r>
            <a:r>
              <a:rPr lang="ko-KR" altLang="en-US" dirty="0"/>
              <a:t>추가한 후 배경색 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부분 화면을 위한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t="42010" r="42769" b="24185"/>
          <a:stretch/>
        </p:blipFill>
        <p:spPr bwMode="auto">
          <a:xfrm>
            <a:off x="618978" y="1983544"/>
            <a:ext cx="1885071" cy="28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618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예제 메인 액티비티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None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7" y="1455479"/>
            <a:ext cx="4970318" cy="50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세컨드 액티비티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49" y="1532237"/>
            <a:ext cx="6208568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두수를 입력하고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</a:t>
            </a:r>
            <a:r>
              <a:rPr lang="en-US" altLang="ko-KR" dirty="0"/>
              <a:t>, </a:t>
            </a:r>
            <a:r>
              <a:rPr lang="ko-KR" altLang="en-US" dirty="0"/>
              <a:t>라디오 버튼을 선택한 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ko-KR" altLang="en-US" dirty="0"/>
              <a:t>계산하기</a:t>
            </a:r>
            <a:r>
              <a:rPr lang="en-US" altLang="ko-KR" dirty="0"/>
              <a:t>&gt;</a:t>
            </a:r>
            <a:r>
              <a:rPr lang="ko-KR" altLang="en-US" dirty="0"/>
              <a:t>를 클릭하면 세컨드 액티비티에서 계산 후 값을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돌려 받을 앱을 작성해 보자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직접풀어보기</a:t>
            </a:r>
            <a:endParaRPr lang="ko-KR" altLang="en-US" sz="2400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3066" t="15295" r="2181" b="6292"/>
          <a:stretch/>
        </p:blipFill>
        <p:spPr>
          <a:xfrm>
            <a:off x="1078992" y="2464304"/>
            <a:ext cx="2606040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77" t="11140" r="38710" b="15199"/>
          <a:stretch/>
        </p:blipFill>
        <p:spPr>
          <a:xfrm>
            <a:off x="486697" y="1052736"/>
            <a:ext cx="6780646" cy="5191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3966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20" t="19107" r="34677" b="11291"/>
          <a:stretch/>
        </p:blipFill>
        <p:spPr>
          <a:xfrm>
            <a:off x="169224" y="774701"/>
            <a:ext cx="7757651" cy="5228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15768" y="5257562"/>
            <a:ext cx="6345936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onActivityResult</a:t>
            </a:r>
            <a:r>
              <a:rPr lang="en-US" altLang="ko-KR" sz="1400" dirty="0" smtClean="0"/>
              <a:t>() : </a:t>
            </a:r>
            <a:r>
              <a:rPr lang="ko-KR" altLang="en-US" sz="1400" dirty="0" smtClean="0"/>
              <a:t>새로 띄웠던 메뉴 </a:t>
            </a:r>
            <a:r>
              <a:rPr lang="ko-KR" altLang="en-US" sz="1400" dirty="0" err="1" smtClean="0"/>
              <a:t>액티비티가</a:t>
            </a:r>
            <a:r>
              <a:rPr lang="ko-KR" altLang="en-US" sz="1400" dirty="0" smtClean="0"/>
              <a:t> 응답을 보내오면 그 응답을 처리하는 역할 </a:t>
            </a:r>
            <a:endParaRPr lang="en-US" altLang="ko-KR" sz="1400" dirty="0" smtClean="0"/>
          </a:p>
          <a:p>
            <a:r>
              <a:rPr lang="en-US" altLang="ko-KR" sz="1400" dirty="0" smtClean="0"/>
              <a:t>1&gt; </a:t>
            </a:r>
            <a:r>
              <a:rPr lang="ko-KR" altLang="en-US" sz="1400" dirty="0" err="1" smtClean="0"/>
              <a:t>액티비티를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띄울때</a:t>
            </a:r>
            <a:r>
              <a:rPr lang="ko-KR" altLang="en-US" sz="1400" dirty="0" smtClean="0"/>
              <a:t> 전달했던 요청 코드와 같음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ym typeface="Wingdings" panose="05000000000000000000" pitchFamily="2" charset="2"/>
              </a:rPr>
              <a:t> </a:t>
            </a:r>
            <a:r>
              <a:rPr lang="ko-KR" altLang="en-US" sz="1400" dirty="0" smtClean="0">
                <a:sym typeface="Wingdings" panose="05000000000000000000" pitchFamily="2" charset="2"/>
              </a:rPr>
              <a:t>어떤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응답을 받은 것인지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구분할때</a:t>
            </a:r>
            <a:r>
              <a:rPr lang="ko-KR" altLang="en-US" sz="1400" dirty="0" smtClean="0">
                <a:sym typeface="Wingdings" panose="05000000000000000000" pitchFamily="2" charset="2"/>
              </a:rPr>
              <a:t> 사용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2&gt; </a:t>
            </a:r>
            <a:r>
              <a:rPr lang="ko-KR" altLang="en-US" sz="1400" dirty="0" smtClean="0">
                <a:sym typeface="Wingdings" panose="05000000000000000000" pitchFamily="2" charset="2"/>
              </a:rPr>
              <a:t>응답을 보내온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절단될 응답 코드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 smtClean="0">
                <a:sym typeface="Wingdings" panose="05000000000000000000" pitchFamily="2" charset="2"/>
              </a:rPr>
              <a:t>새로 띄운 액티비티에서 처리한 결과가 정상인지 아닌지 구분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3&gt;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뜨웠던</a:t>
            </a:r>
            <a:r>
              <a:rPr lang="ko-KR" altLang="en-US" sz="1400" dirty="0" smtClean="0">
                <a:sym typeface="Wingdings" panose="05000000000000000000" pitchFamily="2" charset="2"/>
              </a:rPr>
              <a:t> 메뉴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전달 받은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75481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약속된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액션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(Action)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지정하여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안드로이드에서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제공하는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기존 응용 프로그램을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실행하는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액션과 데이터를 지정하긴 했지만 호출 대상이 달라질 수 있음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41350" lvl="1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전화 거는 것을 예로 들면 전화번호를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텐트로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넘긴 후에 전화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걸기 응용 프로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   그램이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실행되는 것과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같음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175"/>
          <a:stretch/>
        </p:blipFill>
        <p:spPr>
          <a:xfrm>
            <a:off x="1419570" y="3148636"/>
            <a:ext cx="5118390" cy="22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ACTION_DIAL tel:01077881234</a:t>
            </a:r>
          </a:p>
          <a:p>
            <a:pPr lvl="1"/>
            <a:r>
              <a:rPr lang="ko-KR" altLang="en-US" dirty="0" smtClean="0"/>
              <a:t>주어진 전화번호를 이용해 전화 걸기를 함 </a:t>
            </a:r>
            <a:endParaRPr lang="en-US" altLang="ko-KR" dirty="0" smtClean="0"/>
          </a:p>
          <a:p>
            <a:r>
              <a:rPr lang="en-US" altLang="ko-KR" dirty="0" smtClean="0"/>
              <a:t>ACTION_VIEW </a:t>
            </a:r>
            <a:r>
              <a:rPr lang="en-US" altLang="ko-KR" dirty="0" smtClean="0">
                <a:hlinkClick r:id="rId2"/>
              </a:rPr>
              <a:t>tel:01077881234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전화번호를 이용해 </a:t>
            </a:r>
            <a:r>
              <a:rPr lang="ko-KR" altLang="en-US" dirty="0" err="1" smtClean="0"/>
              <a:t>전화절기</a:t>
            </a:r>
            <a:r>
              <a:rPr lang="ko-KR" altLang="en-US" dirty="0" smtClean="0"/>
              <a:t> 화면을 보여줌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값의 유형에 따라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액션이 다른 기능을 수행함 </a:t>
            </a:r>
            <a:endParaRPr lang="en-US" altLang="ko-KR" dirty="0" smtClean="0"/>
          </a:p>
          <a:p>
            <a:r>
              <a:rPr lang="en-US" altLang="ko-KR" dirty="0" smtClean="0"/>
              <a:t>ACTION_EDIT content://contacts/people/2</a:t>
            </a:r>
          </a:p>
          <a:p>
            <a:pPr lvl="1"/>
            <a:r>
              <a:rPr lang="ko-KR" altLang="en-US" dirty="0" err="1" smtClean="0"/>
              <a:t>전화버호부</a:t>
            </a:r>
            <a:r>
              <a:rPr lang="ko-KR" altLang="en-US" dirty="0" smtClean="0"/>
              <a:t> 데이터베이스 있는 </a:t>
            </a:r>
            <a:r>
              <a:rPr lang="ko-KR" altLang="en-US" dirty="0" err="1" smtClean="0"/>
              <a:t>정보중에서</a:t>
            </a:r>
            <a:r>
              <a:rPr lang="en-US" altLang="ko-KR" dirty="0" smtClean="0"/>
              <a:t> ID</a:t>
            </a:r>
            <a:r>
              <a:rPr lang="ko-KR" altLang="en-US" dirty="0"/>
              <a:t>값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정보를 편집하기 위한 화면을 보여줌</a:t>
            </a:r>
            <a:endParaRPr lang="en-US" altLang="ko-KR" dirty="0" smtClean="0"/>
          </a:p>
          <a:p>
            <a:r>
              <a:rPr lang="en-US" altLang="ko-KR" dirty="0" smtClean="0"/>
              <a:t>ACTION_VIEW content://contacts/people</a:t>
            </a:r>
          </a:p>
          <a:p>
            <a:pPr lvl="1"/>
            <a:r>
              <a:rPr lang="ko-KR" altLang="en-US" dirty="0" err="1" smtClean="0"/>
              <a:t>전화번호후</a:t>
            </a:r>
            <a:r>
              <a:rPr lang="ko-KR" altLang="en-US" dirty="0" smtClean="0"/>
              <a:t> 데이터베이스의 내용을 보여줌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▶암시적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76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응급 전화를 거는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전화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걸기를 하려면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application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위에 다음과 같이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권한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9" y="1948474"/>
            <a:ext cx="6838950" cy="885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9" y="3966844"/>
            <a:ext cx="68770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04" y="1550738"/>
            <a:ext cx="6435119" cy="50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(1/2)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63897" y="1456974"/>
            <a:ext cx="6156943" cy="4924354"/>
            <a:chOff x="1136650" y="2562225"/>
            <a:chExt cx="7395896" cy="60516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562225"/>
              <a:ext cx="6858000" cy="1733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650" y="4278009"/>
              <a:ext cx="7395896" cy="433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/>
              <a:t>코드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17231" r="16739" b="9908"/>
          <a:stretch/>
        </p:blipFill>
        <p:spPr bwMode="auto">
          <a:xfrm>
            <a:off x="337626" y="1111347"/>
            <a:ext cx="7835705" cy="499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37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▶암시적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6" y="1268406"/>
            <a:ext cx="7276693" cy="47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9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2051" b="60562"/>
          <a:stretch/>
        </p:blipFill>
        <p:spPr>
          <a:xfrm>
            <a:off x="515318" y="1863289"/>
            <a:ext cx="8628682" cy="239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615" t="40142" r="64911" b="44674"/>
          <a:stretch/>
        </p:blipFill>
        <p:spPr>
          <a:xfrm>
            <a:off x="3350690" y="1318845"/>
            <a:ext cx="2829867" cy="1489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3839" t="25867" r="36250" b="43509"/>
          <a:stretch/>
        </p:blipFill>
        <p:spPr>
          <a:xfrm>
            <a:off x="465139" y="1144825"/>
            <a:ext cx="2428351" cy="402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035" t="12219" r="30000" b="36352"/>
          <a:stretch/>
        </p:blipFill>
        <p:spPr>
          <a:xfrm>
            <a:off x="2340751" y="2903341"/>
            <a:ext cx="6550769" cy="3744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125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-63254" y="842424"/>
            <a:ext cx="3858014" cy="5328592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액티비티 생명주기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생성부터 소멸까지의 주기를 뜻함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응용프로그램은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화면이 작아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동시에 여러 개의 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</a:t>
            </a: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나올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앞에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나오는 화면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하나만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활성화된 상태이고 나머지는 모두 비활성화된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남게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601" y="1119139"/>
            <a:ext cx="4706207" cy="47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9254"/>
          <a:stretch/>
        </p:blipFill>
        <p:spPr>
          <a:xfrm>
            <a:off x="619055" y="1569473"/>
            <a:ext cx="3029042" cy="22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버튼 </a:t>
            </a:r>
            <a:r>
              <a:rPr lang="en-US" altLang="ko-KR" b="1" dirty="0"/>
              <a:t>2</a:t>
            </a:r>
            <a:r>
              <a:rPr lang="ko-KR" altLang="en-US" b="1" dirty="0"/>
              <a:t>개를 생성하고 </a:t>
            </a:r>
            <a:r>
              <a:rPr lang="en-US" altLang="ko-KR" b="1" dirty="0"/>
              <a:t>id</a:t>
            </a:r>
            <a:r>
              <a:rPr lang="ko-KR" altLang="en-US" b="1" dirty="0"/>
              <a:t>는 </a:t>
            </a:r>
            <a:r>
              <a:rPr lang="en-US" altLang="ko-KR" b="1" dirty="0" err="1"/>
              <a:t>btnDial</a:t>
            </a:r>
            <a:r>
              <a:rPr lang="en-US" altLang="ko-KR" b="1" dirty="0"/>
              <a:t>, </a:t>
            </a:r>
            <a:r>
              <a:rPr lang="en-US" altLang="ko-KR" b="1" dirty="0" err="1"/>
              <a:t>btnFinish</a:t>
            </a:r>
            <a:r>
              <a:rPr lang="ko-KR" altLang="en-US" b="1" dirty="0"/>
              <a:t>로 함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8" y="1973753"/>
            <a:ext cx="7230341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0310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액티비티인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를 간단히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&lt;</a:t>
            </a:r>
            <a:r>
              <a:rPr lang="ko-KR" altLang="en-US" sz="1400" b="1" dirty="0" err="1"/>
              <a:t>전화걸기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를 클릭하면 다른 </a:t>
            </a:r>
            <a:endParaRPr lang="en-US" altLang="ko-KR" sz="1400" b="1" dirty="0" smtClean="0"/>
          </a:p>
          <a:p>
            <a:pPr marL="355600" lvl="1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err="1" smtClean="0"/>
              <a:t>액티비티인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전화걸기</a:t>
            </a:r>
            <a:r>
              <a:rPr lang="ko-KR" altLang="en-US" sz="1400" b="1" dirty="0"/>
              <a:t> </a:t>
            </a:r>
            <a:r>
              <a:rPr lang="ko-KR" altLang="en-US" sz="1400" b="1" dirty="0" err="1" smtClean="0"/>
              <a:t>화면나오게</a:t>
            </a:r>
            <a:r>
              <a:rPr lang="ko-KR" altLang="en-US" sz="1400" b="1" dirty="0" smtClean="0"/>
              <a:t> 설정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&lt;</a:t>
            </a:r>
            <a:r>
              <a:rPr lang="ko-KR" altLang="en-US" sz="1400" b="1" dirty="0"/>
              <a:t>끝내기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를 클릭하면 메인 </a:t>
            </a:r>
            <a:r>
              <a:rPr lang="ko-KR" altLang="en-US" sz="1400" b="1" dirty="0" err="1" smtClean="0"/>
              <a:t>액티비티를</a:t>
            </a:r>
            <a:r>
              <a:rPr lang="ko-KR" altLang="en-US" sz="1400" b="1" dirty="0" smtClean="0"/>
              <a:t> 종료</a:t>
            </a: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9530" t="11462" r="43106" b="23125"/>
          <a:stretch/>
        </p:blipFill>
        <p:spPr>
          <a:xfrm>
            <a:off x="527435" y="2224806"/>
            <a:ext cx="6253612" cy="4633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3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액티비티 관련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자동완성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726" t="13185" r="49273" b="12082"/>
          <a:stretch/>
        </p:blipFill>
        <p:spPr>
          <a:xfrm>
            <a:off x="0" y="1430658"/>
            <a:ext cx="5347270" cy="5228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637" t="36570" r="51363" b="43264"/>
          <a:stretch/>
        </p:blipFill>
        <p:spPr>
          <a:xfrm>
            <a:off x="5347270" y="5854908"/>
            <a:ext cx="3616190" cy="1003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56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로그캣</a:t>
            </a:r>
            <a:r>
              <a:rPr lang="ko-KR" altLang="en-US" b="1" dirty="0"/>
              <a:t> 화면이 보이지 않을 때는 메뉴의 </a:t>
            </a:r>
            <a:r>
              <a:rPr lang="en-US" altLang="ko-KR" b="1" dirty="0"/>
              <a:t>[View]-[Tool Windows]-[Logcat]</a:t>
            </a:r>
            <a:r>
              <a:rPr lang="ko-KR" altLang="en-US" b="1" dirty="0"/>
              <a:t>을 </a:t>
            </a:r>
            <a:r>
              <a:rPr lang="ko-KR" altLang="en-US" b="1" dirty="0" smtClean="0"/>
              <a:t>선택하거나 아래쪽 </a:t>
            </a:r>
            <a:r>
              <a:rPr lang="ko-KR" altLang="en-US" b="1" dirty="0"/>
              <a:t>‘</a:t>
            </a:r>
            <a:r>
              <a:rPr lang="en-US" altLang="ko-KR" b="1" dirty="0"/>
              <a:t>logcat’ </a:t>
            </a:r>
            <a:r>
              <a:rPr lang="ko-KR" altLang="en-US" b="1" dirty="0" smtClean="0"/>
              <a:t>탭을 선택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/>
              <a:t>프로젝트 실행 및 결과 확인</a:t>
            </a:r>
            <a:endParaRPr lang="en-US" altLang="ko-KR" sz="18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로그필터</a:t>
            </a:r>
            <a:r>
              <a:rPr lang="ko-KR" altLang="en-US" b="1" dirty="0"/>
              <a:t> 등록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7088"/>
          <a:stretch/>
        </p:blipFill>
        <p:spPr>
          <a:xfrm>
            <a:off x="780585" y="2101912"/>
            <a:ext cx="6845511" cy="16589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3531"/>
          <a:stretch/>
        </p:blipFill>
        <p:spPr>
          <a:xfrm>
            <a:off x="966379" y="4703323"/>
            <a:ext cx="5257252" cy="17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970440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응용 프로그램을 </a:t>
            </a:r>
            <a:r>
              <a:rPr lang="ko-KR" altLang="en-US" sz="1600" b="1" dirty="0"/>
              <a:t>실행하여 </a:t>
            </a:r>
            <a:r>
              <a:rPr lang="ko-KR" altLang="en-US" sz="1600" b="1" dirty="0" err="1" smtClean="0"/>
              <a:t>로그캣</a:t>
            </a:r>
            <a:r>
              <a:rPr lang="ko-KR" altLang="en-US" sz="1600" b="1" dirty="0" smtClean="0"/>
              <a:t> 확인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만약 </a:t>
            </a:r>
            <a:r>
              <a:rPr lang="ko-KR" altLang="en-US" sz="1600" b="1" dirty="0" err="1"/>
              <a:t>로그캣에</a:t>
            </a:r>
            <a:r>
              <a:rPr lang="ko-KR" altLang="en-US" sz="1600" b="1" dirty="0"/>
              <a:t> 내용이 보이지 않으면 실행 단계마다 </a:t>
            </a:r>
            <a:r>
              <a:rPr lang="ko-KR" altLang="en-US" sz="1600" b="1" dirty="0" smtClean="0"/>
              <a:t>오른쪽 </a:t>
            </a:r>
            <a:r>
              <a:rPr lang="ko-KR" altLang="en-US" sz="1600" b="1" dirty="0"/>
              <a:t>‘</a:t>
            </a:r>
            <a:r>
              <a:rPr lang="ko-KR" altLang="en-US" sz="1600" b="1" dirty="0" smtClean="0"/>
              <a:t>액티비티</a:t>
            </a:r>
            <a:r>
              <a:rPr lang="ko-KR" altLang="en-US" sz="1600" b="1" dirty="0"/>
              <a:t>’ 필터를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다음의 각 단계마다 </a:t>
            </a:r>
            <a:r>
              <a:rPr lang="ko-KR" altLang="en-US" sz="1600" b="1" dirty="0" err="1"/>
              <a:t>로그캣</a:t>
            </a:r>
            <a:r>
              <a:rPr lang="ko-KR" altLang="en-US" sz="1600" b="1" dirty="0"/>
              <a:t> 확인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&lt;</a:t>
            </a:r>
            <a:r>
              <a:rPr lang="ko-KR" altLang="en-US" b="1" dirty="0" err="1"/>
              <a:t>전화걸기</a:t>
            </a:r>
            <a:r>
              <a:rPr lang="en-US" altLang="ko-KR" b="1" dirty="0"/>
              <a:t>&gt;</a:t>
            </a:r>
            <a:r>
              <a:rPr lang="ko-KR" altLang="en-US" b="1" dirty="0"/>
              <a:t>를 클릭해서 다른 </a:t>
            </a:r>
            <a:r>
              <a:rPr lang="ko-KR" altLang="en-US" b="1" dirty="0" err="1"/>
              <a:t>액티비티가</a:t>
            </a:r>
            <a:r>
              <a:rPr lang="ko-KR" altLang="en-US" b="1" dirty="0"/>
              <a:t> 나타난 후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키패드의</a:t>
            </a:r>
            <a:r>
              <a:rPr lang="ko-KR" altLang="en-US" b="1" dirty="0"/>
              <a:t> 돌아가기 버튼을 눌러서 메인 </a:t>
            </a:r>
            <a:r>
              <a:rPr lang="ko-KR" altLang="en-US" b="1" dirty="0" err="1"/>
              <a:t>액티비티로</a:t>
            </a:r>
            <a:r>
              <a:rPr lang="ko-KR" altLang="en-US" b="1" dirty="0"/>
              <a:t> 돌아간 후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&lt;</a:t>
            </a:r>
            <a:r>
              <a:rPr lang="ko-KR" altLang="en-US" b="1" dirty="0"/>
              <a:t>끝내기</a:t>
            </a:r>
            <a:r>
              <a:rPr lang="en-US" altLang="ko-KR" b="1" dirty="0"/>
              <a:t>&gt;</a:t>
            </a:r>
            <a:r>
              <a:rPr lang="ko-KR" altLang="en-US" b="1" dirty="0"/>
              <a:t>를 클릭해서 메인 </a:t>
            </a:r>
            <a:r>
              <a:rPr lang="ko-KR" altLang="en-US" b="1" dirty="0" err="1"/>
              <a:t>액티비티를</a:t>
            </a:r>
            <a:r>
              <a:rPr lang="ko-KR" altLang="en-US" b="1" dirty="0"/>
              <a:t> 마친 후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생명주기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560"/>
          <a:stretch/>
        </p:blipFill>
        <p:spPr>
          <a:xfrm>
            <a:off x="1086137" y="2234461"/>
            <a:ext cx="5515832" cy="13134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1626"/>
          <a:stretch/>
        </p:blipFill>
        <p:spPr>
          <a:xfrm>
            <a:off x="1191925" y="5325107"/>
            <a:ext cx="5410044" cy="15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Sub2.xml </a:t>
            </a:r>
          </a:p>
          <a:p>
            <a:r>
              <a:rPr lang="ko-KR" altLang="en-US" dirty="0" smtClean="0"/>
              <a:t>앞에서 작성한 </a:t>
            </a:r>
            <a:r>
              <a:rPr lang="ko-KR" altLang="en-US" dirty="0" err="1" smtClean="0"/>
              <a:t>메인에서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sub2.xml </a:t>
            </a:r>
            <a:r>
              <a:rPr lang="ko-KR" altLang="en-US" dirty="0" smtClean="0"/>
              <a:t>불러오기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 해보기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9" t="25523" r="36400" b="23942"/>
          <a:stretch/>
        </p:blipFill>
        <p:spPr bwMode="auto">
          <a:xfrm>
            <a:off x="668034" y="2015900"/>
            <a:ext cx="2869810" cy="4178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2" r="80000" b="37026"/>
          <a:stretch/>
        </p:blipFill>
        <p:spPr bwMode="auto">
          <a:xfrm>
            <a:off x="4191234" y="2170644"/>
            <a:ext cx="3048000" cy="38686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2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버튼클릭할때</a:t>
            </a:r>
            <a:r>
              <a:rPr lang="ko-KR" altLang="en-US" dirty="0" smtClean="0"/>
              <a:t> 화면 바꾸기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8333" t="21728" r="23416" b="6350"/>
          <a:stretch/>
        </p:blipFill>
        <p:spPr>
          <a:xfrm>
            <a:off x="416890" y="1164876"/>
            <a:ext cx="7405425" cy="4905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addView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추가하는 함수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removeView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삭제하는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addView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 err="1"/>
              <a:t>removeView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162" t="29773" r="48772" b="45951"/>
          <a:stretch/>
        </p:blipFill>
        <p:spPr>
          <a:xfrm>
            <a:off x="2803161" y="1001604"/>
            <a:ext cx="5006715" cy="2298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656" t="37215" r="38197" b="35711"/>
          <a:stretch/>
        </p:blipFill>
        <p:spPr>
          <a:xfrm>
            <a:off x="2908092" y="3577983"/>
            <a:ext cx="6235908" cy="29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2553</TotalTime>
  <Words>1536</Words>
  <Application>Microsoft Office PowerPoint</Application>
  <PresentationFormat>화면 슬라이드 쇼(4:3)</PresentationFormat>
  <Paragraphs>354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4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어플리케이션의 전환</vt:lpstr>
      <vt:lpstr>레이아웃 인플레이션 </vt:lpstr>
      <vt:lpstr>레이아웃 인플레이션 </vt:lpstr>
      <vt:lpstr>인플레이션 예제 </vt:lpstr>
      <vt:lpstr>부분 화면을 위한 레이아웃</vt:lpstr>
      <vt:lpstr>자바 코드 작성</vt:lpstr>
      <vt:lpstr>직접 해보기 </vt:lpstr>
      <vt:lpstr>버튼클릭할때 화면 바꾸기 </vt:lpstr>
      <vt:lpstr>addView() 함수와 removeView()</vt:lpstr>
      <vt:lpstr>동적으로 뷰 추가하기 </vt:lpstr>
      <vt:lpstr>MainActivity.java 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인텐트</vt:lpstr>
      <vt:lpstr>액티비티와 인텐트 기본 ▶액티비티 개요</vt:lpstr>
      <vt:lpstr>액티비티와 인텐트 기본 ▶액티비티 개요</vt:lpstr>
      <vt:lpstr>액티비티와 인텐트 기본 ▶액티비티 개요</vt:lpstr>
      <vt:lpstr>액티비티와 인텐트 기본 ▶액티비티 개요</vt:lpstr>
      <vt:lpstr>액티비티와 인텐트 기본 ▶액티비티 개요</vt:lpstr>
      <vt:lpstr>직접 풀어보기 </vt:lpstr>
      <vt:lpstr>직접 풀어보기 </vt:lpstr>
      <vt:lpstr>직접해 보기 </vt:lpstr>
      <vt:lpstr>직접해보기 </vt:lpstr>
      <vt:lpstr>액티비티와 인텐트 기본 ▶명시적 인텐트</vt:lpstr>
      <vt:lpstr>인텐트에 사용되는 메서드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직접 풀어보기</vt:lpstr>
      <vt:lpstr>직접 풀어보기</vt:lpstr>
      <vt:lpstr>직접 풀어보기</vt:lpstr>
      <vt:lpstr>직접 풀어보기</vt:lpstr>
      <vt:lpstr>직접 풀어보기</vt:lpstr>
      <vt:lpstr>Xml 구조 </vt:lpstr>
      <vt:lpstr>MainActivity.java</vt:lpstr>
      <vt:lpstr>MainActivity.java</vt:lpstr>
      <vt:lpstr>ResultActivity.java</vt:lpstr>
      <vt:lpstr>ResultActivity.java</vt:lpstr>
      <vt:lpstr>ResultActivity.java</vt:lpstr>
      <vt:lpstr>액티비티와 인텐트 응용 ▶양방향 액티비티</vt:lpstr>
      <vt:lpstr>2. 액티비티와 인텐트 응용 ▶양방향 액티비티</vt:lpstr>
      <vt:lpstr>액티비티와 인텐트 응용 ▶양방향 액티비티</vt:lpstr>
      <vt:lpstr>2. 액티비티와 인텐트 응용 ▶양방향 액티비티</vt:lpstr>
      <vt:lpstr>직접풀어보기</vt:lpstr>
      <vt:lpstr>직접풀어보기</vt:lpstr>
      <vt:lpstr>직접풀어보기</vt:lpstr>
      <vt:lpstr>액티비티와 인텐트 응용 ▶암시적 인텐트</vt:lpstr>
      <vt:lpstr>액티비티와 인텐트 응용 ▶암시적 인텐트</vt:lpstr>
      <vt:lpstr>액티비티와 인텐트 응용 ▶암시적 인텐트</vt:lpstr>
      <vt:lpstr>2. 액티비티와 인텐트 응용 ▶암시적 인텐트</vt:lpstr>
      <vt:lpstr>액티비티와 인텐트 응용 ▶암시적 인텐트</vt:lpstr>
      <vt:lpstr>액티비티와 인텐트 응용 ▶암시적 인텐트</vt:lpstr>
      <vt:lpstr>액티비티와 인텐트 응용 ▶암시적 인텐트</vt:lpstr>
      <vt:lpstr>직접해보기 </vt:lpstr>
      <vt:lpstr>액티비티와 인텐트 응용 ▶액티비티 생명주기 </vt:lpstr>
      <vt:lpstr>액티비티와 인텐트 응용 ▶액티비티 생명주기</vt:lpstr>
      <vt:lpstr>액티비티와 인텐트 응용 ▶액티비티 생명주기</vt:lpstr>
      <vt:lpstr>액티비티와 인텐트 응용 ▶액티비티 생명주기] </vt:lpstr>
      <vt:lpstr>액티비티와 인텐트 응용 ▶액티비티 생명주기</vt:lpstr>
      <vt:lpstr>액티비티와 인텐트 응용 ▶액티비티 생명주기</vt:lpstr>
      <vt:lpstr>액티비티와 인텐트 응용 ▶액티비티 생명주기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Yumra</cp:lastModifiedBy>
  <cp:revision>292</cp:revision>
  <dcterms:created xsi:type="dcterms:W3CDTF">2017-01-09T05:29:11Z</dcterms:created>
  <dcterms:modified xsi:type="dcterms:W3CDTF">2018-05-04T05:15:46Z</dcterms:modified>
</cp:coreProperties>
</file>